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1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5895-5E64-4722-8AE1-FF50EB53873A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E63A-C1A1-402D-A6FD-624631628D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174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5895-5E64-4722-8AE1-FF50EB53873A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E63A-C1A1-402D-A6FD-624631628D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1989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5895-5E64-4722-8AE1-FF50EB53873A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E63A-C1A1-402D-A6FD-624631628D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943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5895-5E64-4722-8AE1-FF50EB53873A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E63A-C1A1-402D-A6FD-624631628D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000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5895-5E64-4722-8AE1-FF50EB53873A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E63A-C1A1-402D-A6FD-624631628D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068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5895-5E64-4722-8AE1-FF50EB53873A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E63A-C1A1-402D-A6FD-624631628D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669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5895-5E64-4722-8AE1-FF50EB53873A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E63A-C1A1-402D-A6FD-624631628D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41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5895-5E64-4722-8AE1-FF50EB53873A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E63A-C1A1-402D-A6FD-624631628D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985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5895-5E64-4722-8AE1-FF50EB53873A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E63A-C1A1-402D-A6FD-624631628D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39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5895-5E64-4722-8AE1-FF50EB53873A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E63A-C1A1-402D-A6FD-624631628D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2851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5895-5E64-4722-8AE1-FF50EB53873A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EE63A-C1A1-402D-A6FD-624631628D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243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45895-5E64-4722-8AE1-FF50EB53873A}" type="datetimeFigureOut">
              <a:rPr lang="da-DK" smtClean="0"/>
              <a:t>07-10-2024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EE63A-C1A1-402D-A6FD-624631628DF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323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ft.kortinfo.net/Map.aspx?Site=Aeroe&amp;page=Diger%202024" TargetMode="External"/><Relationship Id="rId2" Type="http://schemas.openxmlformats.org/officeDocument/2006/relationships/hyperlink" Target="https://www.aeroekommune.dk/mit-liv/natur-og-miljoe/beskyttede-sten-og-jorddiger-i-aeroe-kommune?term=Dig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jledning om beskyttede sten- og jorddiger - Kulturstyrels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611" y="391015"/>
            <a:ext cx="4314825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02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573578"/>
            <a:ext cx="10515600" cy="1271847"/>
          </a:xfrm>
        </p:spPr>
        <p:txBody>
          <a:bodyPr>
            <a:normAutofit/>
          </a:bodyPr>
          <a:lstStyle/>
          <a:p>
            <a:r>
              <a:rPr lang="da-DK" sz="4000" b="1" dirty="0" smtClean="0"/>
              <a:t>Dispensation til etablering af </a:t>
            </a:r>
            <a:r>
              <a:rPr lang="da-DK" sz="4000" b="1" dirty="0" err="1" smtClean="0"/>
              <a:t>digegennembrud</a:t>
            </a:r>
            <a:r>
              <a:rPr lang="da-DK" sz="4000" b="1" dirty="0" smtClean="0"/>
              <a:t> i beskyttede sten- og jorddiger.</a:t>
            </a:r>
            <a:endParaRPr lang="da-DK" sz="4000" b="1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2086495"/>
            <a:ext cx="10515600" cy="400315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800" dirty="0" smtClean="0">
                <a:solidFill>
                  <a:schemeClr val="tx1"/>
                </a:solidFill>
              </a:rPr>
              <a:t>Museumslovens § 29 a om beskyttede diger er en forbudsbestemmelse: ”Der må ikke foretages ændringer i tilstanden af sten- og jorddiger og lignende”.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800" dirty="0" smtClean="0">
                <a:solidFill>
                  <a:schemeClr val="tx1"/>
                </a:solidFill>
              </a:rPr>
              <a:t>Kommunalbestyrelsen kan i særlige tilfælde dispensere fra forbuddet. Lovens § 29 j stk. 2.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800" dirty="0" smtClean="0">
                <a:solidFill>
                  <a:schemeClr val="tx1"/>
                </a:solidFill>
              </a:rPr>
              <a:t>Reglerne skal administreres restriktivt. En væsentlig jordbrugs- eller anden økonomisk eller rekreativ interesse er ikke tilstrækkelig begrundelse for et indgreb.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9720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838200" y="689956"/>
            <a:ext cx="10515600" cy="5487007"/>
          </a:xfrm>
        </p:spPr>
        <p:txBody>
          <a:bodyPr/>
          <a:lstStyle/>
          <a:p>
            <a:r>
              <a:rPr lang="da-DK" dirty="0" smtClean="0"/>
              <a:t>Med ”særlige tilfælde” sigtes til så væsentlige samfundsmæssige interesser, at de i den konkrete sag vil kunne tilsidesætte bevaringsinteressen. Fx </a:t>
            </a:r>
            <a:r>
              <a:rPr lang="da-DK" dirty="0" err="1" smtClean="0"/>
              <a:t>infrastrutur</a:t>
            </a:r>
            <a:r>
              <a:rPr lang="da-DK" dirty="0" smtClean="0"/>
              <a:t>, byudvikling o.l.</a:t>
            </a:r>
          </a:p>
          <a:p>
            <a:r>
              <a:rPr lang="da-DK" dirty="0" smtClean="0"/>
              <a:t>Ærø Kommune har foretaget konkret udpegning af beskyttede sten- og jorddiger. Dvs. beskyttede diger </a:t>
            </a:r>
            <a:r>
              <a:rPr lang="da-DK" b="1" dirty="0" smtClean="0"/>
              <a:t>er</a:t>
            </a:r>
            <a:r>
              <a:rPr lang="da-DK" dirty="0" smtClean="0"/>
              <a:t> vurderet til at have landskabelig betydning, kulturhistorisk betydning og biologisk betydning.</a:t>
            </a:r>
          </a:p>
          <a:p>
            <a:r>
              <a:rPr lang="da-DK" dirty="0" smtClean="0">
                <a:hlinkClick r:id="rId2"/>
              </a:rPr>
              <a:t>https://www.aeroekommune.dk/mit-liv/natur-og-miljoe/beskyttede-sten-og-jorddiger-i-aeroe-kommune?term=Diger</a:t>
            </a:r>
            <a:endParaRPr lang="da-DK" dirty="0" smtClean="0"/>
          </a:p>
          <a:p>
            <a:r>
              <a:rPr lang="da-DK" dirty="0" smtClean="0">
                <a:hlinkClick r:id="rId3"/>
              </a:rPr>
              <a:t>https://drift.kortinfo.net/Map.aspx?Site=Aeroe&amp;page=Diger%202024</a:t>
            </a: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Bemærk at dette kort endnu ikke er at finde andre steder!!!!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74305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798022"/>
            <a:ext cx="10515600" cy="5378941"/>
          </a:xfrm>
        </p:spPr>
        <p:txBody>
          <a:bodyPr>
            <a:normAutofit fontScale="92500" lnSpcReduction="10000"/>
          </a:bodyPr>
          <a:lstStyle/>
          <a:p>
            <a:r>
              <a:rPr lang="da-DK" b="1" dirty="0" smtClean="0"/>
              <a:t>Åbninger til gennemkørsler</a:t>
            </a:r>
          </a:p>
          <a:p>
            <a:r>
              <a:rPr lang="da-DK" dirty="0" smtClean="0"/>
              <a:t>Der bør som hovedregel gives tilladelse til åbninger til gennemkørsler (</a:t>
            </a:r>
            <a:r>
              <a:rPr lang="da-DK" dirty="0" err="1" smtClean="0"/>
              <a:t>digegennembrud</a:t>
            </a:r>
            <a:r>
              <a:rPr lang="da-DK" dirty="0" smtClean="0"/>
              <a:t>) i beskyttede diger, hvis f.eks. dyrkning af et tilkøbt areal indebærer kørsel på landevej eller betydelig omvej.</a:t>
            </a:r>
          </a:p>
          <a:p>
            <a:r>
              <a:rPr lang="da-DK" dirty="0" smtClean="0"/>
              <a:t>Dog bør antallet af gennembrud eller disses bredde og placering vurderes i hvert enkelt tilfælde.</a:t>
            </a:r>
          </a:p>
          <a:p>
            <a:r>
              <a:rPr lang="da-DK" dirty="0" smtClean="0"/>
              <a:t>Placeringen bør ikke ødelægge strukturer som kryds eller hjørner, hvor diger mødes, eller sløre uregelmæssige forløb hos gamle diger.</a:t>
            </a:r>
          </a:p>
          <a:p>
            <a:r>
              <a:rPr lang="da-DK" dirty="0" smtClean="0"/>
              <a:t>Det accepteres at et </a:t>
            </a:r>
            <a:r>
              <a:rPr lang="da-DK" dirty="0" err="1" smtClean="0"/>
              <a:t>digegennembrud</a:t>
            </a:r>
            <a:r>
              <a:rPr lang="da-DK" dirty="0" smtClean="0"/>
              <a:t> altid vil reducere digets funktion som spredningsvej og ledelinje. </a:t>
            </a:r>
          </a:p>
          <a:p>
            <a:r>
              <a:rPr lang="da-DK" dirty="0" smtClean="0"/>
              <a:t>Bredden af åbningen bør i rimeligt omfang indrettes i forhold til de køretøjer og landbrugsmaskiner, der skal benytte den. Fx en mejetærsker med </a:t>
            </a:r>
            <a:r>
              <a:rPr lang="da-DK" dirty="0" err="1" smtClean="0"/>
              <a:t>skærbord</a:t>
            </a:r>
            <a:r>
              <a:rPr lang="da-DK" dirty="0" smtClean="0"/>
              <a:t>. Dog ikke i så stor bredde, at en sprøjte med udslået sprøjtebom kan køre igennem.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6630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798022"/>
            <a:ext cx="10515600" cy="5378941"/>
          </a:xfrm>
        </p:spPr>
        <p:txBody>
          <a:bodyPr>
            <a:normAutofit/>
          </a:bodyPr>
          <a:lstStyle/>
          <a:p>
            <a:r>
              <a:rPr lang="da-DK" b="1" dirty="0" smtClean="0"/>
              <a:t>Åbninger til gennemkørsler – vilkår for dispensationer</a:t>
            </a:r>
          </a:p>
          <a:p>
            <a:r>
              <a:rPr lang="da-DK" dirty="0" smtClean="0"/>
              <a:t>Som udgangspunkt kun én gennemkørsel pr. dige.</a:t>
            </a:r>
          </a:p>
          <a:p>
            <a:r>
              <a:rPr lang="da-DK" dirty="0" smtClean="0"/>
              <a:t>Max. 12 meters bredde.</a:t>
            </a:r>
          </a:p>
          <a:p>
            <a:r>
              <a:rPr lang="da-DK" dirty="0" smtClean="0"/>
              <a:t>Arealet hvor diget har været placeret, skal henligge </a:t>
            </a:r>
            <a:r>
              <a:rPr lang="da-DK" dirty="0" err="1" smtClean="0"/>
              <a:t>udyrket</a:t>
            </a:r>
            <a:r>
              <a:rPr lang="da-DK" dirty="0"/>
              <a:t> </a:t>
            </a:r>
            <a:r>
              <a:rPr lang="da-DK" dirty="0" smtClean="0"/>
              <a:t>i samme bredde som det resterende dige.</a:t>
            </a:r>
          </a:p>
          <a:p>
            <a:r>
              <a:rPr lang="da-DK" dirty="0" smtClean="0"/>
              <a:t>Hvis </a:t>
            </a:r>
            <a:r>
              <a:rPr lang="da-DK" dirty="0" err="1" smtClean="0"/>
              <a:t>digegennembrud</a:t>
            </a:r>
            <a:r>
              <a:rPr lang="da-DK" dirty="0" smtClean="0"/>
              <a:t> kan ødelægge kryds eller hjørner, hvor beskyttede diger mødes, så skal der efterlades et lille stykke af diget på 1-2 meter afhængig af de øvrige digers udseende. Dvs. det </a:t>
            </a:r>
            <a:r>
              <a:rPr lang="da-DK" dirty="0" err="1" smtClean="0"/>
              <a:t>foretrækkkes</a:t>
            </a:r>
            <a:r>
              <a:rPr lang="da-DK" dirty="0" smtClean="0"/>
              <a:t>, at et </a:t>
            </a:r>
            <a:r>
              <a:rPr lang="da-DK" dirty="0" err="1" smtClean="0"/>
              <a:t>digegennembrud</a:t>
            </a:r>
            <a:r>
              <a:rPr lang="da-DK" dirty="0" smtClean="0"/>
              <a:t> sker lidt længere oppe ad diget.</a:t>
            </a:r>
          </a:p>
          <a:p>
            <a:endParaRPr lang="da-DK" b="1" dirty="0" smtClean="0"/>
          </a:p>
        </p:txBody>
      </p:sp>
    </p:spTree>
    <p:extLst>
      <p:ext uri="{BB962C8B-B14F-4D97-AF65-F5344CB8AC3E}">
        <p14:creationId xmlns:p14="http://schemas.microsoft.com/office/powerpoint/2010/main" val="4285799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373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PowerPoint-præsentation</vt:lpstr>
      <vt:lpstr>Dispensation til etablering af digegennembrud i beskyttede sten- og jorddiger.</vt:lpstr>
      <vt:lpstr>PowerPoint-præsentation</vt:lpstr>
      <vt:lpstr>PowerPoint-præsentation</vt:lpstr>
      <vt:lpstr>PowerPoint-præsentation</vt:lpstr>
    </vt:vector>
  </TitlesOfParts>
  <Company>Ærø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Johansen</dc:creator>
  <cp:lastModifiedBy>Vivian Banke Pedersen</cp:lastModifiedBy>
  <cp:revision>6</cp:revision>
  <dcterms:created xsi:type="dcterms:W3CDTF">2024-10-01T09:55:31Z</dcterms:created>
  <dcterms:modified xsi:type="dcterms:W3CDTF">2024-10-07T11:15:35Z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MetadataId">
    <vt:lpwstr>890599df-f6ac-4f05-ab82-8d7f18ade826</vt:lpwstr>
  </property>
  <property fmtid="{D5CDD505-2E9C-101B-9397-08002B2CF9AE}" pid="3" name="DocumentNumber">
    <vt:lpwstr>D2024-67449</vt:lpwstr>
  </property>
  <property fmtid="{D5CDD505-2E9C-101B-9397-08002B2CF9AE}" pid="4" name="DocumentContentId">
    <vt:lpwstr>890599df-f6ac-4f05-ab82-8d7f18ade826</vt:lpwstr>
  </property>
</Properties>
</file>